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9" r:id="rId2"/>
    <p:sldId id="368" r:id="rId3"/>
    <p:sldId id="302" r:id="rId4"/>
    <p:sldId id="311" r:id="rId5"/>
    <p:sldId id="318" r:id="rId6"/>
    <p:sldId id="406" r:id="rId7"/>
    <p:sldId id="310" r:id="rId8"/>
    <p:sldId id="391" r:id="rId9"/>
    <p:sldId id="407" r:id="rId10"/>
    <p:sldId id="408" r:id="rId11"/>
    <p:sldId id="409" r:id="rId12"/>
    <p:sldId id="320" r:id="rId13"/>
    <p:sldId id="396" r:id="rId14"/>
    <p:sldId id="410" r:id="rId15"/>
    <p:sldId id="411" r:id="rId16"/>
    <p:sldId id="349" r:id="rId17"/>
    <p:sldId id="397" r:id="rId18"/>
    <p:sldId id="412" r:id="rId19"/>
    <p:sldId id="413" r:id="rId20"/>
    <p:sldId id="400" r:id="rId21"/>
    <p:sldId id="415" r:id="rId22"/>
    <p:sldId id="414" r:id="rId23"/>
    <p:sldId id="416" r:id="rId24"/>
    <p:sldId id="392" r:id="rId25"/>
    <p:sldId id="402" r:id="rId26"/>
    <p:sldId id="417" r:id="rId27"/>
    <p:sldId id="418" r:id="rId28"/>
    <p:sldId id="419" r:id="rId29"/>
    <p:sldId id="344" r:id="rId3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rgbClr val="323332"/>
        </a:fontRef>
        <a:srgbClr val="323332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/>
      <a:tcStyle>
        <a:tcBdr/>
        <a:fill>
          <a:solidFill>
            <a:srgbClr val="FE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/>
      <a:tcStyle>
        <a:tcBdr/>
        <a:fill>
          <a:solidFill>
            <a:srgbClr val="FAFAFB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8"/>
    <p:restoredTop sz="94698"/>
  </p:normalViewPr>
  <p:slideViewPr>
    <p:cSldViewPr snapToGrid="0" snapToObjects="1">
      <p:cViewPr varScale="1">
        <p:scale>
          <a:sx n="81" d="100"/>
          <a:sy n="81" d="100"/>
        </p:scale>
        <p:origin x="7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4" d="100"/>
          <a:sy n="114" d="100"/>
        </p:scale>
        <p:origin x="52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E00CE-DBED-0D48-BE4E-8A8B3CC39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ECC5DA-EE7F-4343-A8E1-5CFC6272B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7D1E-0706-4846-9664-4BE3F1B729A8}" type="datetimeFigureOut">
              <a:rPr lang="ru-RU" smtClean="0"/>
              <a:t>10.10.2020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C4C4F-319D-F144-8B1C-53BBE0DE62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18091D-A271-A348-88A4-DDE3956BB9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7C5A-6253-494A-878E-A615BC04B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288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3" name="Текст 21">
            <a:extLst>
              <a:ext uri="{FF2B5EF4-FFF2-40B4-BE49-F238E27FC236}">
                <a16:creationId xmlns:a16="http://schemas.microsoft.com/office/drawing/2014/main" id="{66CF4B95-F143-724F-8317-E4CC3AE87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4424" y="5369560"/>
            <a:ext cx="4941887" cy="626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4424" y="3305868"/>
            <a:ext cx="8245475" cy="1631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aseline="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</a:p>
        </p:txBody>
      </p:sp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Рисунок 2" descr="Рисунок 2">
            <a:extLst>
              <a:ext uri="{FF2B5EF4-FFF2-40B4-BE49-F238E27FC236}">
                <a16:creationId xmlns:a16="http://schemas.microsoft.com/office/drawing/2014/main" id="{714E7D8D-523E-BF43-BC7A-F2829AAA8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24338" b="26524"/>
          <a:stretch>
            <a:fillRect/>
          </a:stretch>
        </p:blipFill>
        <p:spPr>
          <a:xfrm>
            <a:off x="0" y="0"/>
            <a:ext cx="6858000" cy="3369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718" t="1" r="38529" b="65080"/>
          <a:stretch>
            <a:fillRect/>
          </a:stretch>
        </p:blipFill>
        <p:spPr>
          <a:xfrm>
            <a:off x="9152238" y="4937473"/>
            <a:ext cx="3039763" cy="19205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55497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5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14">
            <a:extLst>
              <a:ext uri="{FF2B5EF4-FFF2-40B4-BE49-F238E27FC236}">
                <a16:creationId xmlns:a16="http://schemas.microsoft.com/office/drawing/2014/main" id="{30D97CAA-EBAD-C949-9EBD-D89013F143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81011" y="3020191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mail.ru</a:t>
            </a:r>
            <a:endParaRPr lang="ru-RU" dirty="0"/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2AF755-FD50-9D44-900A-E3019CE24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81011" y="4305763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https://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6F1457C-E0C7-8143-A77B-3EB838789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81011" y="1736525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+7 111 111 11 11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184F45-7EA4-CA47-BA98-2FD31F964F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0775" y="1525062"/>
            <a:ext cx="774700" cy="774700"/>
          </a:xfrm>
          <a:prstGeom prst="rect">
            <a:avLst/>
          </a:prstGeom>
        </p:spPr>
      </p:pic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2C87B6-FAF6-344B-BA44-C207656E26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0775" y="2820321"/>
            <a:ext cx="774700" cy="7747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557913-73B7-2249-8CD3-665660B2EB5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20775" y="4115580"/>
            <a:ext cx="774700" cy="774700"/>
          </a:xfrm>
          <a:prstGeom prst="rect">
            <a:avLst/>
          </a:prstGeom>
        </p:spPr>
      </p:pic>
      <p:sp>
        <p:nvSpPr>
          <p:cNvPr id="10" name="Объект 11">
            <a:extLst>
              <a:ext uri="{FF2B5EF4-FFF2-40B4-BE49-F238E27FC236}">
                <a16:creationId xmlns:a16="http://schemas.microsoft.com/office/drawing/2014/main" id="{FA009FB2-6AB9-6145-8D54-98CC88D82A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05206" y="1534611"/>
            <a:ext cx="2541864" cy="2517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1" name="Текст 21">
            <a:extLst>
              <a:ext uri="{FF2B5EF4-FFF2-40B4-BE49-F238E27FC236}">
                <a16:creationId xmlns:a16="http://schemas.microsoft.com/office/drawing/2014/main" id="{4CDF883F-54CC-5F47-8E5F-F6CD09B12D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5206" y="4273407"/>
            <a:ext cx="2541864" cy="567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pic>
        <p:nvPicPr>
          <p:cNvPr id="12" name="Рисунок 2" descr="Рисунок 2">
            <a:extLst>
              <a:ext uri="{FF2B5EF4-FFF2-40B4-BE49-F238E27FC236}">
                <a16:creationId xmlns:a16="http://schemas.microsoft.com/office/drawing/2014/main" id="{26DFB7BA-4C8A-E84C-A935-5DE2E633732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t="24338" b="26524"/>
          <a:stretch>
            <a:fillRect/>
          </a:stretch>
        </p:blipFill>
        <p:spPr>
          <a:xfrm>
            <a:off x="8538594" y="5062836"/>
            <a:ext cx="3653406" cy="17951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026070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 6.1 Отбивка вертикальн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9CEB2BC1-7D5D-2542-8DFB-60B972919C74}"/>
              </a:ext>
            </a:extLst>
          </p:cNvPr>
          <p:cNvSpPr/>
          <p:nvPr userDrawn="1"/>
        </p:nvSpPr>
        <p:spPr>
          <a:xfrm>
            <a:off x="6096000" y="-19821"/>
            <a:ext cx="6096000" cy="6877821"/>
          </a:xfrm>
          <a:prstGeom prst="rect">
            <a:avLst/>
          </a:prstGeom>
          <a:solidFill>
            <a:srgbClr val="FB2A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10800000"/>
                    <a:satOff val="-100001"/>
                  </a:schemeClr>
                </a:solidFill>
              </a:defRPr>
            </a:pPr>
            <a:endParaRPr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A66FA0BD-76B7-6549-B906-F70F69DBBE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00838" y="4400550"/>
            <a:ext cx="4957762" cy="21288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6" name="Рисунок 212" descr="Рисунок 212">
            <a:extLst>
              <a:ext uri="{FF2B5EF4-FFF2-40B4-BE49-F238E27FC236}">
                <a16:creationId xmlns:a16="http://schemas.microsoft.com/office/drawing/2014/main" id="{7E738904-3DA2-3C4F-852F-C616D160D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34431"/>
          <a:stretch>
            <a:fillRect/>
          </a:stretch>
        </p:blipFill>
        <p:spPr>
          <a:xfrm>
            <a:off x="8564468" y="-29277"/>
            <a:ext cx="3627532" cy="2079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Объект 11">
            <a:extLst>
              <a:ext uri="{FF2B5EF4-FFF2-40B4-BE49-F238E27FC236}">
                <a16:creationId xmlns:a16="http://schemas.microsoft.com/office/drawing/2014/main" id="{53AC3A50-E340-EF4D-83DC-9FFFA784457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3622"/>
            <a:ext cx="6095999" cy="6877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270833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09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80F41BEF-94A2-9C4C-B439-19D1A93B3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33522877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2 Стандартный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0775" y="1784350"/>
            <a:ext cx="5816920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3129100"/>
            <a:ext cx="9826858" cy="262558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Proxima Nova Regular"/>
                <a:sym typeface="Proxima Nova Regular"/>
              </a:rPr>
              <a:t>Текст</a:t>
            </a:r>
            <a:endParaRPr lang="ru-RU" dirty="0"/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C03CF996-D30A-1D42-8548-99ACDDB0D9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12415715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1 Разворот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4BDEDDB-9E1D-0E48-9D8E-9F1DB026A3C1}"/>
              </a:ext>
            </a:extLst>
          </p:cNvPr>
          <p:cNvSpPr/>
          <p:nvPr userDrawn="1"/>
        </p:nvSpPr>
        <p:spPr>
          <a:xfrm>
            <a:off x="1120776" y="1752695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Объект 11">
            <a:extLst>
              <a:ext uri="{FF2B5EF4-FFF2-40B4-BE49-F238E27FC236}">
                <a16:creationId xmlns:a16="http://schemas.microsoft.com/office/drawing/2014/main" id="{503C01EF-4C9F-0049-8732-4978984EC8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120775" y="1765428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5938" y="1998663"/>
            <a:ext cx="4616542" cy="377754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35177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894" y="1978550"/>
            <a:ext cx="519601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6E228E4-076B-C34A-8CA2-D2BEF8D08328}"/>
              </a:ext>
            </a:extLst>
          </p:cNvPr>
          <p:cNvSpPr/>
          <p:nvPr userDrawn="1"/>
        </p:nvSpPr>
        <p:spPr>
          <a:xfrm>
            <a:off x="6740756" y="1765428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89376F22-AB21-E943-B9CD-CDA46BD839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0755" y="1778161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3595593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1 Ноутбук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1120775" y="1966143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212" y="2379197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08690" y="1511831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1895913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225482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2 Ноутбук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5807331" y="1969570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3768" y="2382624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57206" y="1585488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648986" y="1969570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8737937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1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7425505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20774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25505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909896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2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1120774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046927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120774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89680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01" r:id="rId2"/>
    <p:sldLayoutId id="2147483652" r:id="rId3"/>
    <p:sldLayoutId id="2147483661" r:id="rId4"/>
    <p:sldLayoutId id="2147483703" r:id="rId5"/>
    <p:sldLayoutId id="2147483663" r:id="rId6"/>
    <p:sldLayoutId id="2147483704" r:id="rId7"/>
    <p:sldLayoutId id="2147483662" r:id="rId8"/>
    <p:sldLayoutId id="2147483705" r:id="rId9"/>
    <p:sldLayoutId id="2147483668" r:id="rId10"/>
    <p:sldLayoutId id="2147483653" r:id="rId11"/>
    <p:sldLayoutId id="2147483706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D0E4B58-86A3-324A-BDE2-882CE27655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Шовкопляс Григорий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95DBDB-1776-3841-8D35-BA52C126E9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Введение в алгоритмы и структуры данных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2C3ADA-CA42-3943-900E-52B97DCF0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425" y="3305868"/>
            <a:ext cx="8245475" cy="1631605"/>
          </a:xfrm>
        </p:spPr>
        <p:txBody>
          <a:bodyPr/>
          <a:lstStyle/>
          <a:p>
            <a:r>
              <a:rPr lang="ru-RU" dirty="0"/>
              <a:t>Хеш-таблицы</a:t>
            </a:r>
          </a:p>
        </p:txBody>
      </p:sp>
    </p:spTree>
    <p:extLst>
      <p:ext uri="{BB962C8B-B14F-4D97-AF65-F5344CB8AC3E}">
        <p14:creationId xmlns:p14="http://schemas.microsoft.com/office/powerpoint/2010/main" val="370794449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Парадокс дней рождения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17B0AA73-6587-4C37-931D-AFC8E88FFCCC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/>
            <p:txBody>
              <a:bodyPr/>
              <a:lstStyle/>
              <a:p>
                <a:r>
                  <a:rPr lang="ru-RU" dirty="0"/>
                  <a:t>Вероятность коллизии: </a:t>
                </a:r>
                <a:endParaRPr lang="ru-RU" sz="1800" b="0" i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b="0" i="0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17B0AA73-6587-4C37-931D-AFC8E88FF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blipFill>
                <a:blip r:embed="rId2"/>
                <a:stretch>
                  <a:fillRect l="-1604" t="-25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Таблица 7">
                <a:extLst>
                  <a:ext uri="{FF2B5EF4-FFF2-40B4-BE49-F238E27FC236}">
                    <a16:creationId xmlns:a16="http://schemas.microsoft.com/office/drawing/2014/main" id="{F96AB9D1-3654-41E7-9829-D961371F46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6352601"/>
                  </p:ext>
                </p:extLst>
              </p:nvPr>
            </p:nvGraphicFramePr>
            <p:xfrm>
              <a:off x="6096000" y="1643788"/>
              <a:ext cx="3634424" cy="4670093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1817212">
                      <a:extLst>
                        <a:ext uri="{9D8B030D-6E8A-4147-A177-3AD203B41FA5}">
                          <a16:colId xmlns:a16="http://schemas.microsoft.com/office/drawing/2014/main" val="777222561"/>
                        </a:ext>
                      </a:extLst>
                    </a:gridCol>
                    <a:gridCol w="1817212">
                      <a:extLst>
                        <a:ext uri="{9D8B030D-6E8A-4147-A177-3AD203B41FA5}">
                          <a16:colId xmlns:a16="http://schemas.microsoft.com/office/drawing/2014/main" val="3201653238"/>
                        </a:ext>
                      </a:extLst>
                    </a:gridCol>
                  </a:tblGrid>
                  <a:tr h="4452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1 - p(n)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5511643"/>
                      </a:ext>
                    </a:extLst>
                  </a:tr>
                  <a:tr h="4452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10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12%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966716"/>
                      </a:ext>
                    </a:extLst>
                  </a:tr>
                  <a:tr h="4452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20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41%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36050"/>
                      </a:ext>
                    </a:extLst>
                  </a:tr>
                  <a:tr h="4452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30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70%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120159"/>
                      </a:ext>
                    </a:extLst>
                  </a:tr>
                  <a:tr h="4452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50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97%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6367000"/>
                      </a:ext>
                    </a:extLst>
                  </a:tr>
                  <a:tr h="4452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100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bg2"/>
                              </a:solidFill>
                            </a:rPr>
                            <a:t>99.</a:t>
                          </a:r>
                          <a:r>
                            <a:rPr lang="ru-RU" sz="1400" dirty="0">
                              <a:solidFill>
                                <a:schemeClr val="bg2"/>
                              </a:solidFill>
                            </a:rPr>
                            <a:t> 99996</a:t>
                          </a:r>
                          <a:r>
                            <a:rPr lang="en-US" sz="1400" dirty="0">
                              <a:solidFill>
                                <a:schemeClr val="bg2"/>
                              </a:solidFill>
                            </a:rPr>
                            <a:t>%</a:t>
                          </a:r>
                          <a:r>
                            <a:rPr lang="ru-RU" sz="1400" dirty="0">
                              <a:solidFill>
                                <a:schemeClr val="bg2"/>
                              </a:solidFill>
                            </a:rPr>
                            <a:t> 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0130885"/>
                      </a:ext>
                    </a:extLst>
                  </a:tr>
                  <a:tr h="4452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200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chemeClr val="bg2"/>
                              </a:solidFill>
                            </a:rPr>
                            <a:t>99.9999999999999999999999999998</a:t>
                          </a:r>
                          <a:r>
                            <a:rPr lang="en-US" sz="1400" dirty="0">
                              <a:solidFill>
                                <a:schemeClr val="bg2"/>
                              </a:solidFill>
                            </a:rPr>
                            <a:t>%</a:t>
                          </a:r>
                          <a:endParaRPr lang="ru-RU" sz="14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105534"/>
                      </a:ext>
                    </a:extLst>
                  </a:tr>
                  <a:tr h="4452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300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dirty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(1 − 7×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400" i="1" dirty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−73</m:t>
                                    </m:r>
                                  </m:sup>
                                </m:sSup>
                                <m:r>
                                  <a:rPr lang="ru-RU" sz="1400" i="1" dirty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) × 100% </m:t>
                                </m:r>
                              </m:oMath>
                            </m:oMathPara>
                          </a14:m>
                          <a:endParaRPr lang="ru-RU" sz="14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936588"/>
                      </a:ext>
                    </a:extLst>
                  </a:tr>
                  <a:tr h="4452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350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dirty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(1 − 3×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400" i="1" dirty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−131</m:t>
                                    </m:r>
                                  </m:sup>
                                </m:sSup>
                                <m:r>
                                  <a:rPr lang="ru-RU" sz="1400" i="1" dirty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) × 100 %</m:t>
                                </m:r>
                              </m:oMath>
                            </m:oMathPara>
                          </a14:m>
                          <a:endParaRPr lang="ru-RU" sz="14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5899406"/>
                      </a:ext>
                    </a:extLst>
                  </a:tr>
                  <a:tr h="4452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366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100%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28191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Таблица 7">
                <a:extLst>
                  <a:ext uri="{FF2B5EF4-FFF2-40B4-BE49-F238E27FC236}">
                    <a16:creationId xmlns:a16="http://schemas.microsoft.com/office/drawing/2014/main" id="{F96AB9D1-3654-41E7-9829-D961371F46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6352601"/>
                  </p:ext>
                </p:extLst>
              </p:nvPr>
            </p:nvGraphicFramePr>
            <p:xfrm>
              <a:off x="6096000" y="1643788"/>
              <a:ext cx="3634424" cy="4670093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1817212">
                      <a:extLst>
                        <a:ext uri="{9D8B030D-6E8A-4147-A177-3AD203B41FA5}">
                          <a16:colId xmlns:a16="http://schemas.microsoft.com/office/drawing/2014/main" val="777222561"/>
                        </a:ext>
                      </a:extLst>
                    </a:gridCol>
                    <a:gridCol w="1817212">
                      <a:extLst>
                        <a:ext uri="{9D8B030D-6E8A-4147-A177-3AD203B41FA5}">
                          <a16:colId xmlns:a16="http://schemas.microsoft.com/office/drawing/2014/main" val="3201653238"/>
                        </a:ext>
                      </a:extLst>
                    </a:gridCol>
                  </a:tblGrid>
                  <a:tr h="4452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</a:t>
                          </a:r>
                          <a:endParaRPr lang="ru-R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1 - p(n)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5511643"/>
                      </a:ext>
                    </a:extLst>
                  </a:tr>
                  <a:tr h="4452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10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12%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966716"/>
                      </a:ext>
                    </a:extLst>
                  </a:tr>
                  <a:tr h="4452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20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41%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36050"/>
                      </a:ext>
                    </a:extLst>
                  </a:tr>
                  <a:tr h="4452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30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70%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120159"/>
                      </a:ext>
                    </a:extLst>
                  </a:tr>
                  <a:tr h="4452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50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97%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6367000"/>
                      </a:ext>
                    </a:extLst>
                  </a:tr>
                  <a:tr h="4452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100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bg2"/>
                              </a:solidFill>
                            </a:rPr>
                            <a:t>99.</a:t>
                          </a:r>
                          <a:r>
                            <a:rPr lang="ru-RU" sz="1400" dirty="0">
                              <a:solidFill>
                                <a:schemeClr val="bg2"/>
                              </a:solidFill>
                            </a:rPr>
                            <a:t> 99996</a:t>
                          </a:r>
                          <a:r>
                            <a:rPr lang="en-US" sz="1400" dirty="0">
                              <a:solidFill>
                                <a:schemeClr val="bg2"/>
                              </a:solidFill>
                            </a:rPr>
                            <a:t>%</a:t>
                          </a:r>
                          <a:r>
                            <a:rPr lang="ru-RU" sz="1400" dirty="0">
                              <a:solidFill>
                                <a:schemeClr val="bg2"/>
                              </a:solidFill>
                            </a:rPr>
                            <a:t> 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013088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200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chemeClr val="bg2"/>
                              </a:solidFill>
                            </a:rPr>
                            <a:t>99.9999999999999999999999999998</a:t>
                          </a:r>
                          <a:r>
                            <a:rPr lang="en-US" sz="1400" dirty="0">
                              <a:solidFill>
                                <a:schemeClr val="bg2"/>
                              </a:solidFill>
                            </a:rPr>
                            <a:t>%</a:t>
                          </a:r>
                          <a:endParaRPr lang="ru-RU" sz="14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105534"/>
                      </a:ext>
                    </a:extLst>
                  </a:tr>
                  <a:tr h="517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300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00671" t="-622353" r="-1007" b="-18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936588"/>
                      </a:ext>
                    </a:extLst>
                  </a:tr>
                  <a:tr h="517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350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00671" t="-722353" r="-1007" b="-8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5899406"/>
                      </a:ext>
                    </a:extLst>
                  </a:tr>
                  <a:tr h="4452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366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bg2"/>
                              </a:solidFill>
                            </a:rPr>
                            <a:t>100%</a:t>
                          </a:r>
                          <a:endParaRPr lang="ru-RU" sz="18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28191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1769102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Вероятность коллизии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Вывод: коллизии это нормально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Надо научится их обрабатывать</a:t>
            </a: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90724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00837" y="4400550"/>
            <a:ext cx="5399427" cy="2128838"/>
          </a:xfrm>
        </p:spPr>
        <p:txBody>
          <a:bodyPr>
            <a:normAutofit/>
          </a:bodyPr>
          <a:lstStyle/>
          <a:p>
            <a:r>
              <a:rPr lang="ru-RU" dirty="0"/>
              <a:t>Метод цепочек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C8480F1-A928-4EFA-B32A-80051D20B2F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40432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Метод цепочек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Каждая ячейка массива, теперь список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В случае коллизии храним по одному </a:t>
            </a:r>
            <a:r>
              <a:rPr lang="ru-RU" sz="2400" dirty="0" err="1">
                <a:latin typeface="Proxima Nova Regular"/>
              </a:rPr>
              <a:t>хешу</a:t>
            </a:r>
            <a:r>
              <a:rPr lang="ru-RU" sz="2400" dirty="0">
                <a:latin typeface="Proxima Nova Regular"/>
              </a:rPr>
              <a:t> несколько элементов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22853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Тупенькая реализация </a:t>
            </a:r>
            <a:r>
              <a:rPr lang="en-US" dirty="0"/>
              <a:t>Map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Какие проблемы?</a:t>
            </a:r>
            <a:endParaRPr lang="en-US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Метод цепочек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put(k, v)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a[h(k)].add({k, v})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get(k)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p : a[h(k)]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p.first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k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return 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p.second</a:t>
            </a:r>
            <a:endParaRPr lang="en-US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null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delete(k)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a[h(k)].delete(k)</a:t>
            </a:r>
            <a:endParaRPr lang="ru-RU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744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Метод цепочек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Оценим время работы (казуально)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Худший случай </a:t>
                </a:r>
                <a:r>
                  <a:rPr lang="en-US" sz="2400" dirty="0">
                    <a:latin typeface="Proxima Nova Regular"/>
                  </a:rPr>
                  <a:t>O(n)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В среднем </a:t>
                </a:r>
                <a:r>
                  <a:rPr lang="en-US" sz="2400" dirty="0">
                    <a:latin typeface="Proxima Nova Regular"/>
                  </a:rPr>
                  <a:t>O(n/M)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6575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Открытое хеширование (адресация)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8C6365-4255-41D5-B851-CE3BCF419B0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98345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Открытое хеширование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Списки не очень эффективны и хранить сложно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Давайте обойдемся обычным массивом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Если случилась коллизия идем дальше, пока не встретим пустую ячейку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Вставим туда</a:t>
            </a:r>
            <a:endParaRPr lang="ru-RU" sz="32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699541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Реализация </a:t>
            </a:r>
            <a:r>
              <a:rPr lang="en-US" dirty="0"/>
              <a:t>Map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Открытое Хеширование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put(k, v)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h(k)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a[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≠ empty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 % M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a[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{k, v}</a:t>
            </a:r>
          </a:p>
          <a:p>
            <a:pPr>
              <a:buClr>
                <a:schemeClr val="accent1"/>
              </a:buClr>
            </a:pPr>
            <a:endParaRPr lang="ru-RU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4123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Реализация </a:t>
            </a:r>
            <a:r>
              <a:rPr lang="en-US" dirty="0"/>
              <a:t>Map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Открытое Хеширование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get(k)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h(k)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a[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≠ empty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a[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].first == k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a[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].second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 % M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null</a:t>
            </a:r>
          </a:p>
          <a:p>
            <a:pPr>
              <a:buClr>
                <a:schemeClr val="accent1"/>
              </a:buClr>
            </a:pPr>
            <a:endParaRPr lang="ru-RU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3092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0775" y="1784350"/>
            <a:ext cx="5816920" cy="532722"/>
          </a:xfrm>
        </p:spPr>
        <p:txBody>
          <a:bodyPr/>
          <a:lstStyle/>
          <a:p>
            <a:r>
              <a:rPr lang="ru-RU" dirty="0"/>
              <a:t>Дисклеймер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4117D0-8C54-4082-AD1B-1FA533CBB0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Хеш-таблицы</a:t>
            </a:r>
          </a:p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20775" y="2317072"/>
            <a:ext cx="9826858" cy="3437614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В данной лекции будет несколько казуальных вилами писанных доказательств, потому что продвинутая теория вероятностей это сложно…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0215BA5-088D-4BA0-BACC-15007AC094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3844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Открытое хеширование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Удалять научимся позже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Какого размера выбрать массив, чтобы работало быстро?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Если </a:t>
            </a:r>
            <a:r>
              <a:rPr lang="en-US" sz="2400" dirty="0"/>
              <a:t>M = n</a:t>
            </a:r>
            <a:r>
              <a:rPr lang="ru-RU" sz="2400" dirty="0"/>
              <a:t>, плохо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Если </a:t>
            </a:r>
            <a:r>
              <a:rPr lang="en-US" sz="2400" dirty="0"/>
              <a:t>M = 2n, </a:t>
            </a:r>
            <a:r>
              <a:rPr lang="ru-RU" sz="2400" dirty="0"/>
              <a:t>вероятность, что следующая пустая ½</a:t>
            </a: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Если закончилось место?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Расширим массив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Поменяем Хеш-функцию и </a:t>
            </a:r>
            <a:r>
              <a:rPr lang="ru-RU" sz="2400" dirty="0" err="1"/>
              <a:t>перехешируем</a:t>
            </a:r>
            <a:endParaRPr lang="ru-RU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 err="1"/>
              <a:t>Амортизированно</a:t>
            </a:r>
            <a:r>
              <a:rPr lang="ru-RU" sz="2400" dirty="0"/>
              <a:t> </a:t>
            </a:r>
            <a:r>
              <a:rPr lang="en-US" sz="2400" dirty="0"/>
              <a:t>O(1)</a:t>
            </a:r>
            <a:r>
              <a:rPr lang="ru-RU" sz="2400" dirty="0"/>
              <a:t>, как в векторе</a:t>
            </a:r>
            <a:endParaRPr lang="en-US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60415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Открытое хеширование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Почему удалять нетривиально?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Как тогда удалять?</a:t>
            </a:r>
            <a:endParaRPr lang="en-US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098089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План-капкан, не будем удалять явно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Открытое Хеширование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delete(k)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h(k)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a[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≠ empty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a[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].first == k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a[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{rip, rip}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ripCnt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endParaRPr lang="en-US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 % M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ripCnt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size &gt; M / 2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doRehashing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buClr>
                <a:schemeClr val="accent1"/>
              </a:buClr>
            </a:pPr>
            <a:endParaRPr lang="ru-RU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9073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Как сделать без «заглушек»?</a:t>
            </a:r>
          </a:p>
          <a:p>
            <a:endParaRPr lang="ru-RU" dirty="0"/>
          </a:p>
          <a:p>
            <a:r>
              <a:rPr lang="ru-RU" dirty="0"/>
              <a:t>Если правее есть элемент, </a:t>
            </a:r>
            <a:r>
              <a:rPr lang="ru-RU" dirty="0" err="1"/>
              <a:t>хеш</a:t>
            </a:r>
            <a:r>
              <a:rPr lang="ru-RU" dirty="0"/>
              <a:t> которого левее перенесем его в дырку, получим новую, и снова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Открытое Хеширование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lnSpc>
                <a:spcPct val="50000"/>
              </a:lnSpc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delete(k)</a:t>
            </a:r>
          </a:p>
          <a:p>
            <a:pPr>
              <a:lnSpc>
                <a:spcPct val="50000"/>
              </a:lnSpc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h(k)</a:t>
            </a:r>
          </a:p>
          <a:p>
            <a:pPr>
              <a:lnSpc>
                <a:spcPct val="50000"/>
              </a:lnSpc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≠ empty</a:t>
            </a:r>
          </a:p>
          <a:p>
            <a:pPr>
              <a:lnSpc>
                <a:spcPct val="50000"/>
              </a:lnSpc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].first == k</a:t>
            </a:r>
          </a:p>
          <a:p>
            <a:pPr>
              <a:lnSpc>
                <a:spcPct val="50000"/>
              </a:lnSpc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a[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empty</a:t>
            </a:r>
          </a:p>
          <a:p>
            <a:pPr>
              <a:lnSpc>
                <a:spcPct val="50000"/>
              </a:lnSpc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j = 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 % M</a:t>
            </a:r>
          </a:p>
          <a:p>
            <a:pPr>
              <a:lnSpc>
                <a:spcPct val="50000"/>
              </a:lnSpc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a[j] ≠ empty</a:t>
            </a:r>
          </a:p>
          <a:p>
            <a:pPr>
              <a:lnSpc>
                <a:spcPct val="50000"/>
              </a:lnSpc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u="sng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h(a[j].first) &lt;</a:t>
            </a:r>
            <a:r>
              <a:rPr lang="ru-RU" u="sng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u="sng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u="sng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u="sng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50000"/>
              </a:lnSpc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swap(a[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a[j])</a:t>
            </a:r>
          </a:p>
          <a:p>
            <a:pPr>
              <a:lnSpc>
                <a:spcPct val="50000"/>
              </a:lnSpc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j</a:t>
            </a:r>
          </a:p>
          <a:p>
            <a:pPr>
              <a:lnSpc>
                <a:spcPct val="50000"/>
              </a:lnSpc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</a:p>
          <a:p>
            <a:pPr>
              <a:lnSpc>
                <a:spcPct val="50000"/>
              </a:lnSpc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 = (j + 1) % M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50000"/>
              </a:lnSpc>
              <a:buClr>
                <a:schemeClr val="accent1"/>
              </a:buClr>
            </a:pPr>
            <a:r>
              <a:rPr lang="ru-RU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 % M</a:t>
            </a:r>
          </a:p>
          <a:p>
            <a:pPr>
              <a:lnSpc>
                <a:spcPct val="50000"/>
              </a:lnSpc>
              <a:buClr>
                <a:schemeClr val="accent1"/>
              </a:buClr>
            </a:pPr>
            <a:r>
              <a:rPr lang="en-US" b="1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b="1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не рассмотрен случай, когда заканчиваем</a:t>
            </a:r>
            <a:endParaRPr lang="en-US" b="1" dirty="0">
              <a:solidFill>
                <a:schemeClr val="accent4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50000"/>
              </a:lnSpc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ru-RU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46145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Откуда берутся хорошие хеш-функции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BE7E3C-1183-4BD9-A33B-B055AEAD04E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122422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Хеш-функции для чисел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Случайных хеш-функций не бывает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Бывают псевдо-случайные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Семейство хеш-функций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roxima Nova Regular"/>
              </a:rPr>
              <a:t>h(x) = (Ax % P) % M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P &gt; M </a:t>
            </a:r>
            <a:r>
              <a:rPr lang="ru-RU" sz="2400" dirty="0"/>
              <a:t>и простое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A – </a:t>
            </a:r>
            <a:r>
              <a:rPr lang="ru-RU" sz="2400" dirty="0"/>
              <a:t>случайное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16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25944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Хеш-функции для строк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Полиномиальный </a:t>
                </a:r>
                <a:r>
                  <a:rPr lang="ru-RU" sz="2400" dirty="0" err="1">
                    <a:latin typeface="Proxima Nova Regular"/>
                  </a:rPr>
                  <a:t>хеш</a:t>
                </a:r>
                <a:endParaRPr lang="ru-RU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 (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…)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%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 %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400" dirty="0">
                  <a:latin typeface="Proxima Nova Regular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P &gt; M </a:t>
                </a:r>
                <a:r>
                  <a:rPr lang="ru-RU" sz="2400" dirty="0"/>
                  <a:t>и простое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A – </a:t>
                </a:r>
                <a:r>
                  <a:rPr lang="ru-RU" sz="2400" dirty="0"/>
                  <a:t>случайное</a:t>
                </a:r>
                <a:r>
                  <a:rPr lang="en-US" sz="2400" dirty="0"/>
                  <a:t> (</a:t>
                </a:r>
                <a:r>
                  <a:rPr lang="ru-RU" sz="2400" dirty="0"/>
                  <a:t>обычно берут простое больше алфавита</a:t>
                </a:r>
                <a:r>
                  <a:rPr lang="en-US" sz="2400" dirty="0"/>
                  <a:t>)</a:t>
                </a: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 (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…)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%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 %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Почему вероятность коллизии небольшая?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16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16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20454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Десерт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BE7E3C-1183-4BD9-A33B-B055AEAD04E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760759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Десерт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Фильтр Блума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Хеширование кукушки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16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16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237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E13D1CFD-EBFC-405E-96DF-B03C8E8C3D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Все!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087214F-6D0D-4492-8996-7349F83D54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46544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Зачем нужны хеш-таблицы?</a:t>
            </a:r>
          </a:p>
        </p:txBody>
      </p:sp>
      <p:pic>
        <p:nvPicPr>
          <p:cNvPr id="7" name="Объект 6" descr="Изображение выглядит как внутренний, фотография, женщина, держит&#10;&#10;Автоматически созданное описание">
            <a:extLst>
              <a:ext uri="{FF2B5EF4-FFF2-40B4-BE49-F238E27FC236}">
                <a16:creationId xmlns:a16="http://schemas.microsoft.com/office/drawing/2014/main" id="{708B3FCE-6B9C-4F5A-90B8-9A47B9904DE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885156"/>
            <a:ext cx="4095750" cy="3114675"/>
          </a:xfrm>
        </p:spPr>
      </p:pic>
    </p:spTree>
    <p:extLst>
      <p:ext uri="{BB962C8B-B14F-4D97-AF65-F5344CB8AC3E}">
        <p14:creationId xmlns:p14="http://schemas.microsoft.com/office/powerpoint/2010/main" val="294907818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Применение хеш-таблиц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Для абстрактных структур данных </a:t>
            </a:r>
            <a:r>
              <a:rPr lang="en-US" sz="2400" dirty="0">
                <a:latin typeface="Proxima Nova Regular"/>
              </a:rPr>
              <a:t>set </a:t>
            </a:r>
            <a:r>
              <a:rPr lang="ru-RU" sz="2400" dirty="0">
                <a:latin typeface="Proxima Nova Regular"/>
              </a:rPr>
              <a:t>и </a:t>
            </a:r>
            <a:r>
              <a:rPr lang="en-US" sz="2400" dirty="0">
                <a:latin typeface="Proxima Nova Regular"/>
              </a:rPr>
              <a:t>map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roxima Nova Regular"/>
              </a:rPr>
              <a:t>Set (</a:t>
            </a:r>
            <a:r>
              <a:rPr lang="ru-RU" sz="2400" dirty="0">
                <a:latin typeface="Proxima Nova Regular"/>
              </a:rPr>
              <a:t>множество</a:t>
            </a:r>
            <a:r>
              <a:rPr lang="en-US" sz="2400" dirty="0">
                <a:latin typeface="Proxima Nova Regular"/>
              </a:rPr>
              <a:t>):</a:t>
            </a:r>
            <a:endParaRPr lang="ru-RU" sz="2400" dirty="0">
              <a:latin typeface="Proxima Nova Regular"/>
            </a:endParaRP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insert(x)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delete(x)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contains(x)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roxima Nova Regular"/>
              </a:rPr>
              <a:t>Map (</a:t>
            </a:r>
            <a:r>
              <a:rPr lang="ru-RU" sz="2400" dirty="0">
                <a:latin typeface="Proxima Nova Regular"/>
              </a:rPr>
              <a:t>ассоциативный массив</a:t>
            </a:r>
            <a:r>
              <a:rPr lang="en-US" sz="2400" dirty="0">
                <a:latin typeface="Proxima Nova Regular"/>
              </a:rPr>
              <a:t>):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put(k, v)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delete(k)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get(k)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8863122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0</a:t>
            </a:r>
            <a:r>
              <a:rPr lang="ru-RU" dirty="0"/>
              <a:t> </a:t>
            </a:r>
            <a:r>
              <a:rPr lang="en-US" dirty="0"/>
              <a:t>≤</a:t>
            </a:r>
            <a:r>
              <a:rPr lang="ru-RU" dirty="0"/>
              <a:t> </a:t>
            </a:r>
            <a:r>
              <a:rPr lang="en-US" dirty="0"/>
              <a:t>𝑘</a:t>
            </a:r>
            <a:r>
              <a:rPr lang="ru-RU" dirty="0"/>
              <a:t> </a:t>
            </a:r>
            <a:r>
              <a:rPr lang="en-US" dirty="0"/>
              <a:t>≤</a:t>
            </a:r>
            <a:r>
              <a:rPr lang="ru-RU" dirty="0"/>
              <a:t> </a:t>
            </a:r>
            <a:r>
              <a:rPr lang="en-US" dirty="0"/>
              <a:t>𝑀</a:t>
            </a:r>
            <a:r>
              <a:rPr lang="ru-RU" dirty="0"/>
              <a:t> </a:t>
            </a:r>
            <a:r>
              <a:rPr lang="en-US" dirty="0"/>
              <a:t>−</a:t>
            </a:r>
            <a:r>
              <a:rPr lang="ru-RU" dirty="0"/>
              <a:t> </a:t>
            </a:r>
            <a:r>
              <a:rPr lang="en-US" dirty="0"/>
              <a:t>1</a:t>
            </a:r>
            <a:endParaRPr lang="ru-RU" dirty="0"/>
          </a:p>
          <a:p>
            <a:endParaRPr lang="ru-RU" dirty="0"/>
          </a:p>
          <a:p>
            <a:r>
              <a:rPr lang="en-US" dirty="0"/>
              <a:t>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─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/>
              <a:t>маленькое</a:t>
            </a:r>
            <a:endParaRPr lang="en-US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Некоторая реализация </a:t>
            </a:r>
            <a:r>
              <a:rPr lang="en-US" dirty="0"/>
              <a:t>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массив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a[0..M - 1]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put(k, v)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a[k] = v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get(k)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a[k]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delete(k)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a[k] = null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9313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5B8285F4-91FA-4115-A159-F2F4DF474257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0</a:t>
                </a:r>
                <a:r>
                  <a:rPr lang="ru-RU" dirty="0"/>
                  <a:t> </a:t>
                </a:r>
                <a:r>
                  <a:rPr lang="en-US" dirty="0"/>
                  <a:t>≤</a:t>
                </a:r>
                <a:r>
                  <a:rPr lang="ru-RU" dirty="0"/>
                  <a:t> </a:t>
                </a:r>
                <a:r>
                  <a:rPr lang="en-US" dirty="0"/>
                  <a:t>𝑘</a:t>
                </a:r>
                <a:r>
                  <a:rPr lang="ru-RU" dirty="0"/>
                  <a:t> </a:t>
                </a:r>
                <a:r>
                  <a:rPr lang="en-US" dirty="0"/>
                  <a:t>≤</a:t>
                </a:r>
                <a:r>
                  <a:rPr lang="ru-RU" dirty="0"/>
                  <a:t> </a:t>
                </a:r>
                <a:r>
                  <a:rPr lang="en-US" dirty="0"/>
                  <a:t>U</a:t>
                </a:r>
                <a:r>
                  <a:rPr lang="ru-RU" dirty="0"/>
                  <a:t> </a:t>
                </a:r>
                <a:r>
                  <a:rPr lang="en-US" dirty="0"/>
                  <a:t>−</a:t>
                </a:r>
                <a:r>
                  <a:rPr lang="ru-RU" dirty="0"/>
                  <a:t> </a:t>
                </a:r>
                <a:r>
                  <a:rPr lang="en-US" dirty="0"/>
                  <a:t>1</a:t>
                </a:r>
                <a:endParaRPr lang="ru-RU" dirty="0"/>
              </a:p>
              <a:p>
                <a:r>
                  <a:rPr lang="en-US" dirty="0"/>
                  <a:t>U</a:t>
                </a:r>
                <a:r>
                  <a:rPr lang="ru-RU" dirty="0"/>
                  <a:t>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─ </a:t>
                </a:r>
                <a:r>
                  <a:rPr lang="ru-RU" dirty="0"/>
                  <a:t>большое </a:t>
                </a:r>
              </a:p>
              <a:p>
                <a:endParaRPr lang="ru-RU" dirty="0"/>
              </a:p>
              <a:p>
                <a:r>
                  <a:rPr lang="en-US" dirty="0"/>
                  <a:t>M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─</a:t>
                </a:r>
                <a:r>
                  <a:rPr lang="ru-RU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ru-RU" dirty="0"/>
                  <a:t>маленькое</a:t>
                </a:r>
                <a:r>
                  <a:rPr lang="en-US" dirty="0"/>
                  <a:t> </a:t>
                </a:r>
                <a:endParaRPr lang="ru-RU" dirty="0"/>
              </a:p>
              <a:p>
                <a:r>
                  <a:rPr lang="ru-RU" dirty="0"/>
                  <a:t>функция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→[0..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5B8285F4-91FA-4115-A159-F2F4DF474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484" t="-17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Некоторая реализация </a:t>
            </a:r>
            <a:r>
              <a:rPr lang="en-US" dirty="0"/>
              <a:t>Map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массив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a[0..M - 1]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put(k, v)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a[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h(k)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v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get(k)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a[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h(k)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delete(k)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a[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h(k)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null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0510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Некоторая реализация </a:t>
            </a:r>
            <a:r>
              <a:rPr lang="en-US" dirty="0"/>
              <a:t>Map</a:t>
            </a:r>
            <a:endParaRPr lang="ru-RU" dirty="0"/>
          </a:p>
          <a:p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Что может пойти не так?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Коллизия: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Почему коллизии вообще бывают?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Хорошая хеш-функция: случайная хеш-функция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Все немного сложнее, но сегодня считаем так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Если хеш-функция хорошая, то вероятность коллизии маленькая?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32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29332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Вероятность коллизии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Есть массив размера </a:t>
                </a:r>
                <a:r>
                  <a:rPr lang="en-US" sz="2400" dirty="0">
                    <a:latin typeface="Proxima Nova Regular"/>
                  </a:rPr>
                  <a:t>n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Какое минимальное число элементов нужно запихать туда, чтобы получить коллизию?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С вероятностью </a:t>
                </a:r>
                <a:r>
                  <a:rPr lang="en-US" sz="2400" dirty="0"/>
                  <a:t>&gt; 0?</a:t>
                </a: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два</a:t>
                </a: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C </a:t>
                </a:r>
                <a:r>
                  <a:rPr lang="ru-RU" sz="2400" dirty="0"/>
                  <a:t>вероятностью </a:t>
                </a:r>
                <a:r>
                  <a:rPr lang="en-US" sz="2400" dirty="0"/>
                  <a:t>&lt; 50%?</a:t>
                </a: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Парадокс дней рождений</a:t>
                </a: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54800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Парадокс дней рождения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Если есть группа из хотя бы 23 человек</a:t>
                </a:r>
                <a:endParaRPr lang="en-US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Вероятность совпадения дней рождения у двух из них </a:t>
                </a:r>
                <a:r>
                  <a:rPr lang="en-US" sz="2400" dirty="0">
                    <a:latin typeface="Proxima Nova Regular"/>
                  </a:rPr>
                  <a:t>&gt;</a:t>
                </a:r>
                <a:r>
                  <a:rPr lang="ru-RU" sz="2400" dirty="0">
                    <a:latin typeface="Proxima Nova Regular"/>
                  </a:rPr>
                  <a:t> 50%</a:t>
                </a:r>
                <a:endParaRPr lang="en-US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Если группа на 60 человек, то больше 99%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Казуально: </a:t>
                </a:r>
                <a:r>
                  <a:rPr lang="ru-RU" sz="2400" dirty="0"/>
                  <a:t>253 пары людей, вероятность того, что совпадет внутри хотя бы одной пары большая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вероятность, что у всех будут различные даты ДР</m:t>
                    </m:r>
                  </m:oMath>
                </a14:m>
                <a:endParaRPr lang="ru-RU" sz="2400" b="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365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365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×364…×(365−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365!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365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365−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32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64815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8142</TotalTime>
  <Words>1062</Words>
  <Application>Microsoft Office PowerPoint</Application>
  <PresentationFormat>Широкоэкранный</PresentationFormat>
  <Paragraphs>226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Courier New</vt:lpstr>
      <vt:lpstr>Proxima Nova Bold</vt:lpstr>
      <vt:lpstr>Proxima Nova Light</vt:lpstr>
      <vt:lpstr>Proxima Nova Regular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Шовкопляс Григорий Филиппович</dc:creator>
  <cp:lastModifiedBy>Шовкопляс Григорий Филиппович</cp:lastModifiedBy>
  <cp:revision>94</cp:revision>
  <dcterms:created xsi:type="dcterms:W3CDTF">2020-02-21T22:57:25Z</dcterms:created>
  <dcterms:modified xsi:type="dcterms:W3CDTF">2020-10-10T14:50:31Z</dcterms:modified>
</cp:coreProperties>
</file>